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32" y="-1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Key Insights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Details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dirty="0">
                <a:solidFill>
                  <a:schemeClr val="lt2"/>
                </a:solidFill>
                <a:latin typeface="Arial" panose="020B0604020202020204" pitchFamily="34" charset="0"/>
                <a:ea typeface="Google Sans SemiBold"/>
                <a:cs typeface="Arial" panose="020B0604020202020204" pitchFamily="34" charset="0"/>
                <a:sym typeface="Google Sans SemiBold"/>
              </a:rPr>
              <a:t>Next Steps </a:t>
            </a:r>
            <a:endParaRPr sz="1900" dirty="0">
              <a:solidFill>
                <a:schemeClr val="lt2"/>
              </a:solidFill>
              <a:latin typeface="Arial" panose="020B0604020202020204" pitchFamily="34" charset="0"/>
              <a:ea typeface="Google Sans SemiBold"/>
              <a:cs typeface="Arial" panose="020B0604020202020204" pitchFamily="34" charset="0"/>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dirty="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dirty="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dirty="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dirty="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5" name="Google Shape;75;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6" name="Google Shape;76;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7" name="Google Shape;77;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78" name="Google Shape;78;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79" name="Google Shape;79;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0" name="Google Shape;80;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1" name="Google Shape;101;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dirty="0">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dirty="0">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dirty="0">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dirty="0">
              <a:latin typeface="Google Sans"/>
              <a:ea typeface="Google Sans"/>
              <a:cs typeface="Google Sans"/>
              <a:sym typeface="Google Sans"/>
            </a:endParaRPr>
          </a:p>
        </p:txBody>
      </p:sp>
      <p:sp>
        <p:nvSpPr>
          <p:cNvPr id="105" name="Google Shape;105;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7" name="Google Shape;107;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latin typeface="Google Sans"/>
              <a:ea typeface="Google Sans"/>
              <a:cs typeface="Google Sans"/>
              <a:sym typeface="Google Sans"/>
            </a:endParaRPr>
          </a:p>
        </p:txBody>
      </p:sp>
      <p:sp>
        <p:nvSpPr>
          <p:cNvPr id="115" name="Google Shape;115;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atin typeface="Arial" panose="020B0604020202020204" pitchFamily="34" charset="0"/>
                <a:cs typeface="Arial" panose="020B0604020202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dirty="0"/>
          </a:p>
        </p:txBody>
      </p:sp>
      <p:sp>
        <p:nvSpPr>
          <p:cNvPr id="116" name="Google Shape;116;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dirty="0">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dirty="0">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dirty="0">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dirty="0">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dirty="0">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137" name="Google Shape;137;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dirty="0">
                <a:solidFill>
                  <a:srgbClr val="FFFFFF"/>
                </a:solidFill>
                <a:latin typeface="Arial" panose="020B0604020202020204" pitchFamily="34" charset="0"/>
                <a:ea typeface="Roboto"/>
                <a:cs typeface="Arial" panose="020B0604020202020204" pitchFamily="34" charset="0"/>
                <a:sym typeface="Roboto"/>
              </a:rPr>
              <a:t>Source: Lorem ipsum dolor sit amet, consectetur adipiscing elit. Duis non erat sem</a:t>
            </a:r>
            <a:endParaRPr sz="600" dirty="0">
              <a:solidFill>
                <a:srgbClr val="FFFFFF"/>
              </a:solidFill>
              <a:latin typeface="Arial" panose="020B0604020202020204" pitchFamily="34" charset="0"/>
              <a:ea typeface="Roboto"/>
              <a:cs typeface="Arial" panose="020B0604020202020204" pitchFamily="34" charset="0"/>
              <a:sym typeface="Roboto"/>
            </a:endParaRPr>
          </a:p>
        </p:txBody>
      </p:sp>
      <p:sp>
        <p:nvSpPr>
          <p:cNvPr id="140" name="Google Shape;140;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dirty="0">
                <a:solidFill>
                  <a:srgbClr val="D9D9D9"/>
                </a:solidFill>
                <a:latin typeface="Arial" panose="020B0604020202020204" pitchFamily="34" charset="0"/>
                <a:ea typeface="Roboto"/>
                <a:cs typeface="Arial" panose="020B0604020202020204" pitchFamily="34" charset="0"/>
                <a:sym typeface="Roboto"/>
              </a:rPr>
              <a:t>Proprietary + Confidential</a:t>
            </a:r>
            <a:endParaRPr sz="600" dirty="0">
              <a:solidFill>
                <a:srgbClr val="D9D9D9"/>
              </a:solidFill>
              <a:latin typeface="Arial" panose="020B0604020202020204" pitchFamily="34" charset="0"/>
              <a:ea typeface="Roboto"/>
              <a:cs typeface="Arial" panose="020B0604020202020204" pitchFamily="34" charset="0"/>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0" y="86575"/>
            <a:ext cx="77724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lnSpc>
                <a:spcPct val="95000"/>
              </a:lnSpc>
              <a:spcBef>
                <a:spcPts val="0"/>
              </a:spcBef>
              <a:spcAft>
                <a:spcPts val="0"/>
              </a:spcAft>
              <a:buNone/>
            </a:pPr>
            <a:r>
              <a:rPr lang="en" sz="1600" b="1" dirty="0">
                <a:solidFill>
                  <a:srgbClr val="000000"/>
                </a:solidFill>
                <a:latin typeface="Arial" panose="020B0604020202020204" pitchFamily="34" charset="0"/>
                <a:ea typeface="Google Sans SemiBold"/>
                <a:cs typeface="Arial" panose="020B0604020202020204" pitchFamily="34" charset="0"/>
                <a:sym typeface="Google Sans SemiBold"/>
              </a:rPr>
              <a:t>Loan Default Prediction Project | </a:t>
            </a:r>
            <a:r>
              <a:rPr lang="en" sz="1600" b="1" dirty="0">
                <a:latin typeface="Arial" panose="020B0604020202020204" pitchFamily="34" charset="0"/>
                <a:ea typeface="Google Sans SemiBold"/>
                <a:cs typeface="Arial" panose="020B0604020202020204" pitchFamily="34" charset="0"/>
                <a:sym typeface="Google Sans SemiBold"/>
              </a:rPr>
              <a:t>ML Model Results</a:t>
            </a:r>
          </a:p>
          <a:p>
            <a:pPr marL="0" lvl="0" indent="0" algn="ctr" rtl="0">
              <a:lnSpc>
                <a:spcPct val="95000"/>
              </a:lnSpc>
              <a:spcBef>
                <a:spcPts val="0"/>
              </a:spcBef>
              <a:spcAft>
                <a:spcPts val="0"/>
              </a:spcAft>
              <a:buNone/>
            </a:pPr>
            <a:r>
              <a:rPr lang="en" sz="1600" b="1" dirty="0">
                <a:solidFill>
                  <a:srgbClr val="000000"/>
                </a:solidFill>
                <a:latin typeface="Arial" panose="020B0604020202020204" pitchFamily="34" charset="0"/>
                <a:ea typeface="Google Sans SemiBold"/>
                <a:cs typeface="Arial" panose="020B0604020202020204" pitchFamily="34" charset="0"/>
                <a:sym typeface="Google Sans SemiBold"/>
              </a:rPr>
              <a:t>(Milestone 5) </a:t>
            </a:r>
            <a:endParaRPr sz="21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150" name="Google Shape;150;p8"/>
          <p:cNvSpPr txBox="1"/>
          <p:nvPr/>
        </p:nvSpPr>
        <p:spPr>
          <a:xfrm>
            <a:off x="-1" y="576950"/>
            <a:ext cx="7772399" cy="830966"/>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buNone/>
            </a:pPr>
            <a:r>
              <a:rPr lang="en" dirty="0">
                <a:solidFill>
                  <a:srgbClr val="000000"/>
                </a:solidFill>
                <a:latin typeface="Arial" panose="020B0604020202020204" pitchFamily="34" charset="0"/>
                <a:ea typeface="Roboto"/>
                <a:cs typeface="Arial" panose="020B0604020202020204" pitchFamily="34" charset="0"/>
                <a:sym typeface="Roboto"/>
              </a:rPr>
              <a:t>Executive Summary Report</a:t>
            </a:r>
          </a:p>
          <a:p>
            <a:pPr marL="0" lvl="0" indent="0" algn="ctr" rtl="0">
              <a:lnSpc>
                <a:spcPct val="150000"/>
              </a:lnSpc>
              <a:spcBef>
                <a:spcPts val="0"/>
              </a:spcBef>
              <a:buNone/>
            </a:pPr>
            <a:r>
              <a:rPr lang="en" dirty="0">
                <a:solidFill>
                  <a:srgbClr val="000000"/>
                </a:solidFill>
                <a:latin typeface="Arial" panose="020B0604020202020204" pitchFamily="34" charset="0"/>
                <a:ea typeface="Roboto"/>
                <a:cs typeface="Arial" panose="020B0604020202020204" pitchFamily="34" charset="0"/>
                <a:sym typeface="Roboto"/>
              </a:rPr>
              <a:t>Prepared by: PhD Aleksandar Osmanli</a:t>
            </a:r>
            <a:endParaRPr dirty="0">
              <a:solidFill>
                <a:srgbClr val="000000"/>
              </a:solidFill>
              <a:latin typeface="Arial" panose="020B0604020202020204" pitchFamily="34" charset="0"/>
              <a:ea typeface="Roboto"/>
              <a:cs typeface="Arial" panose="020B0604020202020204" pitchFamily="34" charset="0"/>
              <a:sym typeface="Roboto"/>
            </a:endParaRPr>
          </a:p>
        </p:txBody>
      </p:sp>
      <p:sp>
        <p:nvSpPr>
          <p:cNvPr id="152" name="Google Shape;152;p8"/>
          <p:cNvSpPr txBox="1"/>
          <p:nvPr/>
        </p:nvSpPr>
        <p:spPr>
          <a:xfrm>
            <a:off x="500400" y="1863125"/>
            <a:ext cx="2597400" cy="329933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chemeClr val="dk1"/>
                </a:solidFill>
                <a:latin typeface="Arial" panose="020B0604020202020204" pitchFamily="34" charset="0"/>
                <a:ea typeface="Roboto"/>
                <a:cs typeface="Arial" panose="020B0604020202020204" pitchFamily="34" charset="0"/>
                <a:sym typeface="Roboto"/>
              </a:rPr>
              <a:t>I’m currently developing a data analytics project aimed at decreasing overall loan default among borrowers by predicting which client attributes most contribute their loan default. For the purposes of this project, loan default means borrowers failed to pay their loans to the financial institution</a:t>
            </a:r>
            <a:r>
              <a:rPr lang="en" sz="1100" dirty="0">
                <a:solidFill>
                  <a:srgbClr val="000000"/>
                </a:solidFill>
                <a:latin typeface="Arial" panose="020B0604020202020204" pitchFamily="34" charset="0"/>
                <a:ea typeface="Roboto"/>
                <a:cs typeface="Arial" panose="020B0604020202020204" pitchFamily="34" charset="0"/>
                <a:sym typeface="Roboto"/>
              </a:rPr>
              <a:t>. </a:t>
            </a:r>
            <a:r>
              <a:rPr lang="en" sz="1100" dirty="0">
                <a:latin typeface="Arial" panose="020B0604020202020204" pitchFamily="34" charset="0"/>
                <a:ea typeface="Roboto"/>
                <a:cs typeface="Arial" panose="020B0604020202020204" pitchFamily="34" charset="0"/>
                <a:sym typeface="Roboto"/>
              </a:rPr>
              <a:t>The ultimate goal for this project is to develop a machine learning (ML) model that predicts loan default. </a:t>
            </a:r>
            <a:r>
              <a:rPr lang="en" sz="1100" b="1" dirty="0">
                <a:solidFill>
                  <a:srgbClr val="000000"/>
                </a:solidFill>
                <a:latin typeface="Arial" panose="020B0604020202020204" pitchFamily="34" charset="0"/>
                <a:ea typeface="Roboto"/>
                <a:cs typeface="Arial" panose="020B0604020202020204" pitchFamily="34" charset="0"/>
                <a:sym typeface="Roboto"/>
              </a:rPr>
              <a:t>This report offers details and key insights from Milestone 5, which </a:t>
            </a:r>
            <a:r>
              <a:rPr lang="en" sz="1100" b="1" dirty="0">
                <a:latin typeface="Arial" panose="020B0604020202020204" pitchFamily="34" charset="0"/>
                <a:ea typeface="Roboto"/>
                <a:cs typeface="Arial" panose="020B0604020202020204" pitchFamily="34" charset="0"/>
                <a:sym typeface="Roboto"/>
              </a:rPr>
              <a:t>could</a:t>
            </a:r>
            <a:r>
              <a:rPr lang="en" sz="1100" b="1" dirty="0">
                <a:solidFill>
                  <a:srgbClr val="000000"/>
                </a:solidFill>
                <a:latin typeface="Arial" panose="020B0604020202020204" pitchFamily="34" charset="0"/>
                <a:ea typeface="Roboto"/>
                <a:cs typeface="Arial" panose="020B0604020202020204" pitchFamily="34" charset="0"/>
                <a:sym typeface="Roboto"/>
              </a:rPr>
              <a:t> impact the future development </a:t>
            </a:r>
            <a:r>
              <a:rPr lang="en" sz="1100" b="1" dirty="0">
                <a:latin typeface="Arial" panose="020B0604020202020204" pitchFamily="34" charset="0"/>
                <a:ea typeface="Roboto"/>
                <a:cs typeface="Arial" panose="020B0604020202020204" pitchFamily="34" charset="0"/>
                <a:sym typeface="Roboto"/>
              </a:rPr>
              <a:t>of the project, should further work be undertaken</a:t>
            </a:r>
            <a:r>
              <a:rPr lang="en" sz="1100" b="1" dirty="0">
                <a:solidFill>
                  <a:srgbClr val="000000"/>
                </a:solidFill>
                <a:latin typeface="Arial" panose="020B0604020202020204" pitchFamily="34" charset="0"/>
                <a:ea typeface="Roboto"/>
                <a:cs typeface="Arial" panose="020B0604020202020204" pitchFamily="34" charset="0"/>
                <a:sym typeface="Roboto"/>
              </a:rPr>
              <a:t>. </a:t>
            </a:r>
            <a:endParaRPr sz="1100" dirty="0">
              <a:solidFill>
                <a:srgbClr val="000000"/>
              </a:solidFill>
              <a:latin typeface="Arial" panose="020B0604020202020204" pitchFamily="34" charset="0"/>
              <a:ea typeface="Roboto"/>
              <a:cs typeface="Arial" panose="020B0604020202020204" pitchFamily="34" charset="0"/>
              <a:sym typeface="Roboto"/>
            </a:endParaRPr>
          </a:p>
        </p:txBody>
      </p:sp>
      <p:sp>
        <p:nvSpPr>
          <p:cNvPr id="153" name="Google Shape;153;p8"/>
          <p:cNvSpPr txBox="1"/>
          <p:nvPr/>
        </p:nvSpPr>
        <p:spPr>
          <a:xfrm>
            <a:off x="3396650" y="1954175"/>
            <a:ext cx="3972000" cy="2513478"/>
          </a:xfrm>
          <a:prstGeom prst="rect">
            <a:avLst/>
          </a:prstGeom>
          <a:noFill/>
          <a:ln>
            <a:noFill/>
          </a:ln>
        </p:spPr>
        <p:txBody>
          <a:bodyPr spcFirstLastPara="1" wrap="square" lIns="91425" tIns="91425" rIns="91425" bIns="91425" anchor="t" anchorCtr="0">
            <a:spAutoFit/>
          </a:bodyPr>
          <a:lstStyle/>
          <a:p>
            <a:pPr indent="-184150">
              <a:buClr>
                <a:schemeClr val="dk1"/>
              </a:buClr>
              <a:buSzPts val="1100"/>
              <a:buFont typeface="Roboto"/>
              <a:buChar char="●"/>
            </a:pPr>
            <a:r>
              <a:rPr lang="en"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To obtain a model with the highest predictive power, four different tree-based models are developed to cross-compare results: LightGBM, XGBoost, CatBoost and HistGBM. </a:t>
            </a:r>
            <a:r>
              <a:rPr lang="en-US"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Also, </a:t>
            </a:r>
            <a:r>
              <a:rPr lang="en-US" sz="1100" b="1" dirty="0" err="1">
                <a:solidFill>
                  <a:schemeClr val="dk1"/>
                </a:solidFill>
                <a:highlight>
                  <a:srgbClr val="FFFFFF"/>
                </a:highlight>
                <a:latin typeface="Arial" panose="020B0604020202020204" pitchFamily="34" charset="0"/>
                <a:ea typeface="Roboto"/>
                <a:cs typeface="Arial" panose="020B0604020202020204" pitchFamily="34" charset="0"/>
                <a:sym typeface="Roboto"/>
              </a:rPr>
              <a:t>SVEnsemble</a:t>
            </a:r>
            <a:r>
              <a:rPr lang="en-US"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 and </a:t>
            </a:r>
            <a:r>
              <a:rPr lang="en-US" sz="1100" b="1" dirty="0" err="1">
                <a:solidFill>
                  <a:schemeClr val="dk1"/>
                </a:solidFill>
                <a:highlight>
                  <a:srgbClr val="FFFFFF"/>
                </a:highlight>
                <a:latin typeface="Arial" panose="020B0604020202020204" pitchFamily="34" charset="0"/>
                <a:ea typeface="Roboto"/>
                <a:cs typeface="Arial" panose="020B0604020202020204" pitchFamily="34" charset="0"/>
                <a:sym typeface="Roboto"/>
              </a:rPr>
              <a:t>STEnsemble</a:t>
            </a:r>
            <a:r>
              <a:rPr lang="en-US"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 models were used to combine the predictive power of the individual models.</a:t>
            </a:r>
            <a:endParaRPr sz="1100" b="1" dirty="0">
              <a:solidFill>
                <a:schemeClr val="dk1"/>
              </a:solidFill>
              <a:highlight>
                <a:srgbClr val="FFFFFF"/>
              </a:highlight>
              <a:latin typeface="Arial" panose="020B0604020202020204" pitchFamily="34" charset="0"/>
              <a:ea typeface="Roboto"/>
              <a:cs typeface="Arial" panose="020B0604020202020204" pitchFamily="34" charset="0"/>
              <a:sym typeface="Roboto"/>
            </a:endParaRPr>
          </a:p>
          <a:p>
            <a:pPr marL="0" lvl="0" indent="-184150" algn="l" rtl="0">
              <a:spcBef>
                <a:spcPts val="1000"/>
              </a:spcBef>
              <a:spcAft>
                <a:spcPts val="0"/>
              </a:spcAft>
              <a:buClr>
                <a:schemeClr val="dk1"/>
              </a:buClr>
              <a:buSzPts val="1100"/>
              <a:buFont typeface="Roboto"/>
              <a:buChar char="●"/>
            </a:pPr>
            <a:r>
              <a:rPr lang="en" sz="1100" dirty="0">
                <a:solidFill>
                  <a:schemeClr val="dk1"/>
                </a:solidFill>
                <a:highlight>
                  <a:srgbClr val="FFFFFF"/>
                </a:highlight>
                <a:latin typeface="Arial" panose="020B0604020202020204" pitchFamily="34" charset="0"/>
                <a:ea typeface="Roboto"/>
                <a:cs typeface="Arial" panose="020B0604020202020204" pitchFamily="34" charset="0"/>
                <a:sym typeface="Roboto"/>
              </a:rPr>
              <a:t>To prepare for this work, the data was split into training, validation, and test sets. Splitting the data three ways means that first the results from the training and the validation sets were compared, and then the model was trained on the test set. </a:t>
            </a:r>
            <a:r>
              <a:rPr lang="en" sz="1100" b="1" dirty="0">
                <a:solidFill>
                  <a:schemeClr val="dk1"/>
                </a:solidFill>
                <a:highlight>
                  <a:srgbClr val="FFFFFF"/>
                </a:highlight>
                <a:latin typeface="Arial" panose="020B0604020202020204" pitchFamily="34" charset="0"/>
                <a:ea typeface="Roboto"/>
                <a:cs typeface="Arial" panose="020B0604020202020204" pitchFamily="34" charset="0"/>
                <a:sym typeface="Roboto"/>
              </a:rPr>
              <a:t>The champion model had the best ROC_AUC score on the test set after optimizing results on the training and on the validation sets. </a:t>
            </a:r>
            <a:endParaRPr sz="1100" b="1" dirty="0">
              <a:solidFill>
                <a:schemeClr val="dk1"/>
              </a:solidFill>
              <a:latin typeface="Arial" panose="020B0604020202020204" pitchFamily="34" charset="0"/>
              <a:ea typeface="Roboto"/>
              <a:cs typeface="Arial" panose="020B0604020202020204" pitchFamily="34" charset="0"/>
              <a:sym typeface="Roboto"/>
            </a:endParaRPr>
          </a:p>
        </p:txBody>
      </p:sp>
      <p:sp>
        <p:nvSpPr>
          <p:cNvPr id="155" name="Google Shape;155;p8"/>
          <p:cNvSpPr txBox="1"/>
          <p:nvPr/>
        </p:nvSpPr>
        <p:spPr>
          <a:xfrm>
            <a:off x="3396650" y="7690900"/>
            <a:ext cx="3867750" cy="692467"/>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SzPts val="1100"/>
              <a:buFont typeface="Roboto"/>
              <a:buChar char="●"/>
            </a:pPr>
            <a:r>
              <a:rPr lang="en" sz="1100" b="1" dirty="0">
                <a:latin typeface="Arial" panose="020B0604020202020204" pitchFamily="34" charset="0"/>
                <a:ea typeface="Roboto"/>
                <a:cs typeface="Arial" panose="020B0604020202020204" pitchFamily="34" charset="0"/>
                <a:sym typeface="Roboto"/>
              </a:rPr>
              <a:t>After extensive testing, the LightGBM model was the “champion” model both on the validation set and on the test set.</a:t>
            </a:r>
          </a:p>
        </p:txBody>
      </p:sp>
      <p:sp>
        <p:nvSpPr>
          <p:cNvPr id="156" name="Google Shape;156;p8"/>
          <p:cNvSpPr txBox="1"/>
          <p:nvPr/>
        </p:nvSpPr>
        <p:spPr>
          <a:xfrm>
            <a:off x="95424" y="5539625"/>
            <a:ext cx="2870025" cy="3162374"/>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dirty="0">
                <a:latin typeface="Arial" panose="020B0604020202020204" pitchFamily="34" charset="0"/>
                <a:ea typeface="Roboto"/>
                <a:cs typeface="Arial" panose="020B0604020202020204" pitchFamily="34" charset="0"/>
                <a:sym typeface="Roboto"/>
              </a:rPr>
              <a:t>The ML models developed for Milestone 5 demonstrate a critical need for additional data in order to more accurately predict loan default. </a:t>
            </a:r>
            <a:endParaRPr sz="1100" b="1" dirty="0">
              <a:latin typeface="Arial" panose="020B0604020202020204" pitchFamily="34" charset="0"/>
              <a:ea typeface="Roboto"/>
              <a:cs typeface="Arial" panose="020B0604020202020204" pitchFamily="34" charset="0"/>
              <a:sym typeface="Roboto"/>
            </a:endParaRPr>
          </a:p>
          <a:p>
            <a:pPr marL="285750" lvl="0" indent="-184150" algn="l" rtl="0">
              <a:spcBef>
                <a:spcPts val="700"/>
              </a:spcBef>
              <a:spcAft>
                <a:spcPts val="0"/>
              </a:spcAft>
              <a:buSzPts val="1100"/>
              <a:buFont typeface="Roboto"/>
              <a:buChar char="➔"/>
            </a:pPr>
            <a:r>
              <a:rPr lang="en" sz="1100" b="1" dirty="0">
                <a:latin typeface="Arial" panose="020B0604020202020204" pitchFamily="34" charset="0"/>
                <a:ea typeface="Roboto"/>
                <a:cs typeface="Arial" panose="020B0604020202020204" pitchFamily="34" charset="0"/>
                <a:sym typeface="Roboto"/>
              </a:rPr>
              <a:t>This modeling effort confirms that the current data is insufficient to consistently predict churn. It would be helpful to have additional historical information for each client.</a:t>
            </a:r>
            <a:endParaRPr sz="1100" b="1" dirty="0">
              <a:latin typeface="Arial" panose="020B0604020202020204" pitchFamily="34" charset="0"/>
              <a:ea typeface="Roboto"/>
              <a:cs typeface="Arial" panose="020B0604020202020204" pitchFamily="34" charset="0"/>
              <a:sym typeface="Roboto"/>
            </a:endParaRPr>
          </a:p>
          <a:p>
            <a:pPr marL="285750" lvl="0" indent="-184150" algn="l" rtl="0">
              <a:spcBef>
                <a:spcPts val="700"/>
              </a:spcBef>
              <a:spcAft>
                <a:spcPts val="700"/>
              </a:spcAft>
              <a:buClr>
                <a:schemeClr val="dk1"/>
              </a:buClr>
              <a:buSzPts val="1100"/>
              <a:buFont typeface="Roboto"/>
              <a:buChar char="➔"/>
            </a:pPr>
            <a:r>
              <a:rPr lang="en" sz="1100" b="1" dirty="0">
                <a:solidFill>
                  <a:schemeClr val="dk1"/>
                </a:solidFill>
                <a:latin typeface="Arial" panose="020B0604020202020204" pitchFamily="34" charset="0"/>
                <a:ea typeface="Roboto"/>
                <a:cs typeface="Arial" panose="020B0604020202020204" pitchFamily="34" charset="0"/>
                <a:sym typeface="Roboto"/>
              </a:rPr>
              <a:t>Since engineered features are a proven valuable tool for improving the performance of ML models, it is recommended more iterations of the Loan Default Prediction Project.</a:t>
            </a:r>
            <a:endParaRPr sz="1100" b="1" dirty="0">
              <a:latin typeface="Arial" panose="020B0604020202020204" pitchFamily="34" charset="0"/>
              <a:ea typeface="Roboto"/>
              <a:cs typeface="Arial" panose="020B0604020202020204" pitchFamily="34" charset="0"/>
              <a:sym typeface="Roboto"/>
            </a:endParaRPr>
          </a:p>
        </p:txBody>
      </p:sp>
      <p:graphicFrame>
        <p:nvGraphicFramePr>
          <p:cNvPr id="4" name="Table 3">
            <a:extLst>
              <a:ext uri="{FF2B5EF4-FFF2-40B4-BE49-F238E27FC236}">
                <a16:creationId xmlns:a16="http://schemas.microsoft.com/office/drawing/2014/main" id="{B36DDCB3-1939-4907-9CA7-C208CD958B14}"/>
              </a:ext>
            </a:extLst>
          </p:cNvPr>
          <p:cNvGraphicFramePr>
            <a:graphicFrameLocks noGrp="1"/>
          </p:cNvGraphicFramePr>
          <p:nvPr>
            <p:extLst>
              <p:ext uri="{D42A27DB-BD31-4B8C-83A1-F6EECF244321}">
                <p14:modId xmlns:p14="http://schemas.microsoft.com/office/powerpoint/2010/main" val="4213846330"/>
              </p:ext>
            </p:extLst>
          </p:nvPr>
        </p:nvGraphicFramePr>
        <p:xfrm>
          <a:off x="3396650" y="4884749"/>
          <a:ext cx="3619500" cy="2692400"/>
        </p:xfrm>
        <a:graphic>
          <a:graphicData uri="http://schemas.openxmlformats.org/drawingml/2006/table">
            <a:tbl>
              <a:tblPr/>
              <a:tblGrid>
                <a:gridCol w="838200">
                  <a:extLst>
                    <a:ext uri="{9D8B030D-6E8A-4147-A177-3AD203B41FA5}">
                      <a16:colId xmlns:a16="http://schemas.microsoft.com/office/drawing/2014/main" val="1349500087"/>
                    </a:ext>
                  </a:extLst>
                </a:gridCol>
                <a:gridCol w="927100">
                  <a:extLst>
                    <a:ext uri="{9D8B030D-6E8A-4147-A177-3AD203B41FA5}">
                      <a16:colId xmlns:a16="http://schemas.microsoft.com/office/drawing/2014/main" val="1913418760"/>
                    </a:ext>
                  </a:extLst>
                </a:gridCol>
                <a:gridCol w="927100">
                  <a:extLst>
                    <a:ext uri="{9D8B030D-6E8A-4147-A177-3AD203B41FA5}">
                      <a16:colId xmlns:a16="http://schemas.microsoft.com/office/drawing/2014/main" val="3610920208"/>
                    </a:ext>
                  </a:extLst>
                </a:gridCol>
                <a:gridCol w="927100">
                  <a:extLst>
                    <a:ext uri="{9D8B030D-6E8A-4147-A177-3AD203B41FA5}">
                      <a16:colId xmlns:a16="http://schemas.microsoft.com/office/drawing/2014/main" val="3061035580"/>
                    </a:ext>
                  </a:extLst>
                </a:gridCol>
              </a:tblGrid>
              <a:tr h="787400">
                <a:tc>
                  <a:txBody>
                    <a:bodyPr/>
                    <a:lstStyle/>
                    <a:p>
                      <a:pPr algn="l" fontAlgn="ctr"/>
                      <a:r>
                        <a:rPr lang="en-US" sz="1200" b="1" i="0" u="none" strike="noStrike" dirty="0">
                          <a:solidFill>
                            <a:srgbClr val="000000"/>
                          </a:solidFill>
                          <a:effectLst/>
                          <a:latin typeface="Calibri" panose="020F0502020204030204" pitchFamily="34" charset="0"/>
                        </a:rPr>
                        <a:t>Model</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1" i="0" u="none" strike="noStrike">
                          <a:solidFill>
                            <a:srgbClr val="000000"/>
                          </a:solidFill>
                          <a:effectLst/>
                          <a:latin typeface="Calibri" panose="020F0502020204030204" pitchFamily="34" charset="0"/>
                        </a:rPr>
                        <a:t>ROC_AUC Score</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on the training  set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1" i="0" u="none" strike="noStrike">
                          <a:solidFill>
                            <a:srgbClr val="000000"/>
                          </a:solidFill>
                          <a:effectLst/>
                          <a:latin typeface="Calibri" panose="020F0502020204030204" pitchFamily="34" charset="0"/>
                        </a:rPr>
                        <a:t>ROC_AUC Score</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on the validation set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1" i="0" u="none" strike="noStrike">
                          <a:solidFill>
                            <a:srgbClr val="000000"/>
                          </a:solidFill>
                          <a:effectLst/>
                          <a:latin typeface="Calibri" panose="020F0502020204030204" pitchFamily="34" charset="0"/>
                        </a:rPr>
                        <a:t>ROC_AUC Score</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on the</a:t>
                      </a:r>
                      <a:br>
                        <a:rPr lang="en-US" sz="1200" b="1" i="0" u="none" strike="noStrike">
                          <a:solidFill>
                            <a:srgbClr val="000000"/>
                          </a:solidFill>
                          <a:effectLst/>
                          <a:latin typeface="Calibri" panose="020F0502020204030204" pitchFamily="34" charset="0"/>
                        </a:rPr>
                      </a:br>
                      <a:r>
                        <a:rPr lang="en-US" sz="1200" b="1" i="0" u="none" strike="noStrike">
                          <a:solidFill>
                            <a:srgbClr val="000000"/>
                          </a:solidFill>
                          <a:effectLst/>
                          <a:latin typeface="Calibri" panose="020F0502020204030204" pitchFamily="34" charset="0"/>
                        </a:rPr>
                        <a:t>test set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4030800"/>
                  </a:ext>
                </a:extLst>
              </a:tr>
              <a:tr h="317500">
                <a:tc>
                  <a:txBody>
                    <a:bodyPr/>
                    <a:lstStyle/>
                    <a:p>
                      <a:pPr algn="l" fontAlgn="ctr"/>
                      <a:r>
                        <a:rPr lang="en-US" sz="1200" b="1" i="0" u="none" strike="noStrike">
                          <a:solidFill>
                            <a:srgbClr val="000000"/>
                          </a:solidFill>
                          <a:effectLst/>
                          <a:latin typeface="Calibri" panose="020F0502020204030204" pitchFamily="34" charset="0"/>
                        </a:rPr>
                        <a:t>LightGBM</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r" fontAlgn="ctr"/>
                      <a:r>
                        <a:rPr lang="en-US" sz="1200" b="0" i="0" u="none" strike="noStrike" dirty="0">
                          <a:solidFill>
                            <a:srgbClr val="000000"/>
                          </a:solidFill>
                          <a:effectLst/>
                          <a:latin typeface="Calibri" panose="020F0502020204030204" pitchFamily="34" charset="0"/>
                        </a:rPr>
                        <a:t>0,6949</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r" fontAlgn="ctr"/>
                      <a:r>
                        <a:rPr lang="en-US" sz="1200" b="0" i="0" u="none" strike="noStrike" dirty="0">
                          <a:solidFill>
                            <a:srgbClr val="000000"/>
                          </a:solidFill>
                          <a:effectLst/>
                          <a:latin typeface="Calibri" panose="020F0502020204030204" pitchFamily="34" charset="0"/>
                        </a:rPr>
                        <a:t>0,7558</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r" fontAlgn="ctr"/>
                      <a:r>
                        <a:rPr lang="en-US" sz="1200" b="0" i="0" u="none" strike="noStrike">
                          <a:solidFill>
                            <a:srgbClr val="000000"/>
                          </a:solidFill>
                          <a:effectLst/>
                          <a:latin typeface="Calibri" panose="020F0502020204030204" pitchFamily="34" charset="0"/>
                        </a:rPr>
                        <a:t>0,7577</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764561210"/>
                  </a:ext>
                </a:extLst>
              </a:tr>
              <a:tr h="317500">
                <a:tc>
                  <a:txBody>
                    <a:bodyPr/>
                    <a:lstStyle/>
                    <a:p>
                      <a:pPr algn="l" fontAlgn="ctr"/>
                      <a:r>
                        <a:rPr lang="en-US" sz="1200" b="1" i="0" u="none" strike="noStrike">
                          <a:solidFill>
                            <a:srgbClr val="000000"/>
                          </a:solidFill>
                          <a:effectLst/>
                          <a:latin typeface="Calibri" panose="020F0502020204030204" pitchFamily="34" charset="0"/>
                        </a:rPr>
                        <a:t>XGB</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0,6924</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0,7484</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0,7070</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7084843"/>
                  </a:ext>
                </a:extLst>
              </a:tr>
              <a:tr h="317500">
                <a:tc>
                  <a:txBody>
                    <a:bodyPr/>
                    <a:lstStyle/>
                    <a:p>
                      <a:pPr algn="l" fontAlgn="ctr"/>
                      <a:r>
                        <a:rPr lang="en-US" sz="1200" b="1" i="0" u="none" strike="noStrike">
                          <a:solidFill>
                            <a:srgbClr val="000000"/>
                          </a:solidFill>
                          <a:effectLst/>
                          <a:latin typeface="Calibri" panose="020F0502020204030204" pitchFamily="34" charset="0"/>
                        </a:rPr>
                        <a:t>CatBoost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0,6891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0,7552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0,7567</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10051330"/>
                  </a:ext>
                </a:extLst>
              </a:tr>
              <a:tr h="317500">
                <a:tc>
                  <a:txBody>
                    <a:bodyPr/>
                    <a:lstStyle/>
                    <a:p>
                      <a:pPr algn="l" fontAlgn="ctr"/>
                      <a:r>
                        <a:rPr lang="en-US" sz="1200" b="1" i="0" u="none" strike="noStrike">
                          <a:solidFill>
                            <a:srgbClr val="000000"/>
                          </a:solidFill>
                          <a:effectLst/>
                          <a:latin typeface="Calibri" panose="020F0502020204030204" pitchFamily="34" charset="0"/>
                        </a:rPr>
                        <a:t>HGBM</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0,7461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0,7354</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0,7475</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46822914"/>
                  </a:ext>
                </a:extLst>
              </a:tr>
              <a:tr h="317500">
                <a:tc>
                  <a:txBody>
                    <a:bodyPr/>
                    <a:lstStyle/>
                    <a:p>
                      <a:pPr algn="l" fontAlgn="ctr"/>
                      <a:r>
                        <a:rPr lang="en-US" sz="1200" b="1" i="0" u="none" strike="noStrike">
                          <a:solidFill>
                            <a:srgbClr val="000000"/>
                          </a:solidFill>
                          <a:effectLst/>
                          <a:latin typeface="Calibri" panose="020F0502020204030204" pitchFamily="34" charset="0"/>
                        </a:rPr>
                        <a:t>SVEnsemble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0,7611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Calibri" panose="020F0502020204030204" pitchFamily="34" charset="0"/>
                        </a:rPr>
                        <a:t>0,7481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0,7019</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6692903"/>
                  </a:ext>
                </a:extLst>
              </a:tr>
              <a:tr h="317500">
                <a:tc>
                  <a:txBody>
                    <a:bodyPr/>
                    <a:lstStyle/>
                    <a:p>
                      <a:pPr algn="l" fontAlgn="ctr"/>
                      <a:r>
                        <a:rPr lang="en-US" sz="1200" b="1" i="0" u="none" strike="noStrike">
                          <a:solidFill>
                            <a:srgbClr val="000000"/>
                          </a:solidFill>
                          <a:effectLst/>
                          <a:latin typeface="Calibri" panose="020F0502020204030204" pitchFamily="34" charset="0"/>
                        </a:rPr>
                        <a:t>STEnsemble</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0,7611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a:solidFill>
                            <a:srgbClr val="000000"/>
                          </a:solidFill>
                          <a:effectLst/>
                          <a:latin typeface="Calibri" panose="020F0502020204030204" pitchFamily="34" charset="0"/>
                        </a:rPr>
                        <a:t>0,7481</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en-US" sz="1200" b="0" i="0" u="none" strike="noStrike" dirty="0">
                          <a:solidFill>
                            <a:srgbClr val="000000"/>
                          </a:solidFill>
                          <a:effectLst/>
                          <a:latin typeface="Calibri" panose="020F0502020204030204" pitchFamily="34" charset="0"/>
                        </a:rPr>
                        <a:t>0,7022</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4792080"/>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394</Words>
  <Application>Microsoft Office PowerPoint</Application>
  <PresentationFormat>Custom</PresentationFormat>
  <Paragraphs>39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Arial</vt:lpstr>
      <vt:lpstr>PT Sans Narrow</vt:lpstr>
      <vt:lpstr>Google Sans</vt:lpstr>
      <vt:lpstr>Google Sans SemiBold</vt:lpstr>
      <vt:lpstr>Roboto</vt:lpstr>
      <vt:lpstr>Work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Aleksandar Osmanli</cp:lastModifiedBy>
  <cp:revision>11</cp:revision>
  <dcterms:modified xsi:type="dcterms:W3CDTF">2024-12-23T20:07:17Z</dcterms:modified>
</cp:coreProperties>
</file>